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5" r:id="rId3"/>
    <p:sldId id="273" r:id="rId4"/>
    <p:sldId id="259" r:id="rId5"/>
    <p:sldId id="258" r:id="rId6"/>
    <p:sldId id="279" r:id="rId7"/>
    <p:sldId id="260" r:id="rId8"/>
    <p:sldId id="280" r:id="rId9"/>
    <p:sldId id="267" r:id="rId10"/>
    <p:sldId id="272" r:id="rId11"/>
    <p:sldId id="261" r:id="rId12"/>
    <p:sldId id="271" r:id="rId13"/>
    <p:sldId id="266" r:id="rId14"/>
    <p:sldId id="276" r:id="rId15"/>
    <p:sldId id="275" r:id="rId16"/>
    <p:sldId id="278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04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1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73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9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9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0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2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2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8DE3E1B-73CD-4E70-88B9-3EA2A0BD23C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8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owardsdatascience.com/nvidia-jetson-nano-vs-google-coral-vs-intel-ncs-a-comparison-9f950ee88f0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resource-recycling.com/recycling/2022/01/18/californias-diversion-rate-is-now-at-42/#:~:text=According%20to%20an%20annual%20report,had%20been%2075%25%2C%20however.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sfei.org/sites/default/files/biblio_files/Field%20Testing%20Report%20-%20Trash%20Monitoring%20Methods%202021%20rev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onevideos.com/san-francisco-estuary-institute-sfei-to-help-clean-up-the-bay-area-waterways-with-the-help-of-dron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4A89-EF2E-4DEB-9110-1E62CAE03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3203" y="438732"/>
            <a:ext cx="4571059" cy="408661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Senior 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2F521-96E2-4BA7-910E-E5AD22C23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2079" y="3573623"/>
            <a:ext cx="3902183" cy="834149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CSC 190 Fall 2022 – Spring 2023</a:t>
            </a:r>
          </a:p>
        </p:txBody>
      </p:sp>
    </p:spTree>
    <p:extLst>
      <p:ext uri="{BB962C8B-B14F-4D97-AF65-F5344CB8AC3E}">
        <p14:creationId xmlns:p14="http://schemas.microsoft.com/office/powerpoint/2010/main" val="1530071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B778-F5F5-42B0-9927-3762B92D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568" y="572524"/>
            <a:ext cx="3864864" cy="864108"/>
          </a:xfrm>
        </p:spPr>
        <p:txBody>
          <a:bodyPr/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9576-A593-4FE3-8CB9-196812658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63702"/>
            <a:ext cx="8074781" cy="694578"/>
          </a:xfrm>
        </p:spPr>
        <p:txBody>
          <a:bodyPr>
            <a:normAutofit/>
          </a:bodyPr>
          <a:lstStyle/>
          <a:p>
            <a:r>
              <a:rPr lang="en-US" dirty="0"/>
              <a:t>Recollect works with multiple agencies to provide location specific recycling information using the same underlying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728F3-08B6-4689-A37A-739465EB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39" y="2586121"/>
            <a:ext cx="3187960" cy="31879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7C081-DC31-477A-AE4B-E25202EA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30" y="3237282"/>
            <a:ext cx="4124131" cy="238937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EC2787-329B-4CF6-9820-D4363C4DDCFC}"/>
              </a:ext>
            </a:extLst>
          </p:cNvPr>
          <p:cNvSpPr txBox="1">
            <a:spLocks/>
          </p:cNvSpPr>
          <p:nvPr/>
        </p:nvSpPr>
        <p:spPr>
          <a:xfrm>
            <a:off x="1434739" y="5774081"/>
            <a:ext cx="3187960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Sacramento Styrofoam peanut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934ADD-C26A-424D-B7EA-14FFB882DD5F}"/>
              </a:ext>
            </a:extLst>
          </p:cNvPr>
          <p:cNvSpPr txBox="1">
            <a:spLocks/>
          </p:cNvSpPr>
          <p:nvPr/>
        </p:nvSpPr>
        <p:spPr>
          <a:xfrm>
            <a:off x="6930530" y="5661061"/>
            <a:ext cx="4124131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Connecticut Styrofoam peanuts</a:t>
            </a:r>
          </a:p>
        </p:txBody>
      </p:sp>
    </p:spTree>
    <p:extLst>
      <p:ext uri="{BB962C8B-B14F-4D97-AF65-F5344CB8AC3E}">
        <p14:creationId xmlns:p14="http://schemas.microsoft.com/office/powerpoint/2010/main" val="11915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B87B-12BB-4EE3-82C0-4D7C245D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213" y="407285"/>
            <a:ext cx="4237574" cy="638075"/>
          </a:xfrm>
        </p:spPr>
        <p:txBody>
          <a:bodyPr>
            <a:normAutofit fontScale="90000"/>
          </a:bodyPr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4C01-F7F9-40F8-B3C1-3600111B0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105" y="1748545"/>
            <a:ext cx="3391327" cy="3880773"/>
          </a:xfrm>
        </p:spPr>
        <p:txBody>
          <a:bodyPr>
            <a:normAutofit/>
          </a:bodyPr>
          <a:lstStyle/>
          <a:p>
            <a:r>
              <a:rPr lang="en-US" dirty="0"/>
              <a:t>The waste wizard shows which bin to put an item in using fuzzy search</a:t>
            </a:r>
          </a:p>
          <a:p>
            <a:r>
              <a:rPr lang="en-US" dirty="0"/>
              <a:t>We could work with Recollect and the City of Sacramento to use our detection algorithm as a search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11047-092C-4DA1-9665-128A22DF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25" y="2614135"/>
            <a:ext cx="3746771" cy="3015183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EE180-C1F1-490A-BD24-E91D8140780A}"/>
              </a:ext>
            </a:extLst>
          </p:cNvPr>
          <p:cNvSpPr txBox="1"/>
          <p:nvPr/>
        </p:nvSpPr>
        <p:spPr>
          <a:xfrm>
            <a:off x="7264411" y="1568439"/>
            <a:ext cx="3919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 the predictions from Mask R-CNN to search the database: </a:t>
            </a:r>
            <a:r>
              <a:rPr lang="en-US" b="1" dirty="0"/>
              <a:t>plastic bottle, Styrofoam, paper bag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E2AB5-9BF9-4991-AB18-A22BE49DF18C}"/>
              </a:ext>
            </a:extLst>
          </p:cNvPr>
          <p:cNvSpPr txBox="1"/>
          <p:nvPr/>
        </p:nvSpPr>
        <p:spPr>
          <a:xfrm>
            <a:off x="7437525" y="5751684"/>
            <a:ext cx="3746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Scrape the results and return: </a:t>
            </a:r>
            <a:r>
              <a:rPr lang="en-US" b="1" dirty="0"/>
              <a:t>Garbage, recycling, green waste, not trash</a:t>
            </a:r>
          </a:p>
        </p:txBody>
      </p:sp>
    </p:spTree>
    <p:extLst>
      <p:ext uri="{BB962C8B-B14F-4D97-AF65-F5344CB8AC3E}">
        <p14:creationId xmlns:p14="http://schemas.microsoft.com/office/powerpoint/2010/main" val="286115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095" y="601823"/>
            <a:ext cx="4692179" cy="748007"/>
          </a:xfrm>
        </p:spPr>
        <p:txBody>
          <a:bodyPr>
            <a:normAutofit fontScale="90000"/>
          </a:bodyPr>
          <a:lstStyle/>
          <a:p>
            <a:r>
              <a:rPr lang="en-US" dirty="0"/>
              <a:t>EDGE AI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95" y="1801573"/>
            <a:ext cx="4333205" cy="44760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Intel vs Google vs NVIDIA benchmark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CA330-94E1-4A6F-AAD9-6083E6B7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2" y="2700925"/>
            <a:ext cx="4194742" cy="1433313"/>
          </a:xfrm>
          <a:prstGeom prst="rect">
            <a:avLst/>
          </a:prstGeom>
        </p:spPr>
      </p:pic>
      <p:pic>
        <p:nvPicPr>
          <p:cNvPr id="1026" name="Picture 2" descr="Benchmarking Edge Computing. Comparing Google, Intel, and NVIDIA… | by  Alasdair Allan | Medium">
            <a:extLst>
              <a:ext uri="{FF2B5EF4-FFF2-40B4-BE49-F238E27FC236}">
                <a16:creationId xmlns:a16="http://schemas.microsoft.com/office/drawing/2014/main" id="{66182A31-228D-4B1B-B228-26C74D36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19" y="2117665"/>
            <a:ext cx="3935218" cy="262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45ACBD-771F-4030-A9DE-3B8EB928C10B}"/>
              </a:ext>
            </a:extLst>
          </p:cNvPr>
          <p:cNvSpPr txBox="1">
            <a:spLocks/>
          </p:cNvSpPr>
          <p:nvPr/>
        </p:nvSpPr>
        <p:spPr>
          <a:xfrm>
            <a:off x="729129" y="4468536"/>
            <a:ext cx="4377735" cy="132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The edge AI device we choose will impact what algorithm we can run!</a:t>
            </a:r>
          </a:p>
        </p:txBody>
      </p:sp>
    </p:spTree>
    <p:extLst>
      <p:ext uri="{BB962C8B-B14F-4D97-AF65-F5344CB8AC3E}">
        <p14:creationId xmlns:p14="http://schemas.microsoft.com/office/powerpoint/2010/main" val="115939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723" y="694104"/>
            <a:ext cx="3864864" cy="529742"/>
          </a:xfrm>
        </p:spPr>
        <p:txBody>
          <a:bodyPr>
            <a:normAutofit fontScale="90000"/>
          </a:bodyPr>
          <a:lstStyle/>
          <a:p>
            <a:r>
              <a:rPr lang="en-US" dirty="0"/>
              <a:t>EDGE AI: Smart 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44" y="1874678"/>
            <a:ext cx="4333205" cy="3880773"/>
          </a:xfrm>
        </p:spPr>
        <p:txBody>
          <a:bodyPr>
            <a:normAutofit/>
          </a:bodyPr>
          <a:lstStyle/>
          <a:p>
            <a:r>
              <a:rPr lang="en-US" dirty="0"/>
              <a:t>Use a raspberry Pi, camera, LED lights, and TPU or GPU to signal to the user which bin to place the trash into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a photo and scan it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 1 of 4 categories</a:t>
            </a:r>
          </a:p>
          <a:p>
            <a:pPr>
              <a:buFont typeface="+mj-lt"/>
              <a:buAutoNum type="arabicPeriod"/>
            </a:pPr>
            <a:r>
              <a:rPr lang="en-US" dirty="0"/>
              <a:t>Turn on the LED associated with a bin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6A080-234A-4891-8DD7-989B1AFE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55" y="1874678"/>
            <a:ext cx="4155299" cy="389241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601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5C3D-50A4-4057-B54E-50EAE1DC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941" y="432847"/>
            <a:ext cx="6772905" cy="1134696"/>
          </a:xfrm>
        </p:spPr>
        <p:txBody>
          <a:bodyPr/>
          <a:lstStyle/>
          <a:p>
            <a:r>
              <a:rPr lang="en-US" dirty="0"/>
              <a:t>The Big Picture: </a:t>
            </a:r>
            <a:br>
              <a:rPr lang="en-US" dirty="0"/>
            </a:br>
            <a:r>
              <a:rPr lang="en-US" dirty="0"/>
              <a:t>Composting  &amp; Recycling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1A7ED7-0958-4F4F-9714-1489789E8D33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480067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Does a self sorting trash can have higher accuracy rates than humans?</a:t>
            </a:r>
          </a:p>
          <a:p>
            <a:r>
              <a:rPr lang="en-US" dirty="0"/>
              <a:t>California has a “42% recycling/composting rate in 2020, up from 37% the year before. California’s goal for 2020 had been 75%, however.” </a:t>
            </a:r>
            <a:r>
              <a:rPr lang="en-US" dirty="0">
                <a:hlinkClick r:id="rId2"/>
              </a:rPr>
              <a:t>resource-recycling.com </a:t>
            </a:r>
            <a:endParaRPr lang="en-US" dirty="0"/>
          </a:p>
        </p:txBody>
      </p:sp>
      <p:pic>
        <p:nvPicPr>
          <p:cNvPr id="2050" name="Picture 2" descr="3 Stream Recycling Bins and Containers">
            <a:extLst>
              <a:ext uri="{FF2B5EF4-FFF2-40B4-BE49-F238E27FC236}">
                <a16:creationId xmlns:a16="http://schemas.microsoft.com/office/drawing/2014/main" id="{E780A388-A6DE-45A2-9DD5-2FCBDFD3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38" y="2812444"/>
            <a:ext cx="2561059" cy="341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9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5C3D-50A4-4057-B54E-50EAE1DC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563" y="363867"/>
            <a:ext cx="5177229" cy="1171060"/>
          </a:xfrm>
        </p:spPr>
        <p:txBody>
          <a:bodyPr>
            <a:normAutofit/>
          </a:bodyPr>
          <a:lstStyle/>
          <a:p>
            <a:r>
              <a:rPr lang="en-US" dirty="0"/>
              <a:t>Measuring plastic in Waterways</a:t>
            </a:r>
          </a:p>
        </p:txBody>
      </p:sp>
      <p:pic>
        <p:nvPicPr>
          <p:cNvPr id="5" name="Content Placeholder 4" descr="A bridge over a body of water&#10;&#10;Description automatically generated with low confidence">
            <a:extLst>
              <a:ext uri="{FF2B5EF4-FFF2-40B4-BE49-F238E27FC236}">
                <a16:creationId xmlns:a16="http://schemas.microsoft.com/office/drawing/2014/main" id="{0037942C-6F89-460E-9232-1AA3CD670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98" y="4023819"/>
            <a:ext cx="2717089" cy="2037817"/>
          </a:xfrm>
          <a:ln w="28575">
            <a:solidFill>
              <a:schemeClr val="accent2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1A7ED7-0958-4F4F-9714-1489789E8D33}"/>
              </a:ext>
            </a:extLst>
          </p:cNvPr>
          <p:cNvSpPr txBox="1">
            <a:spLocks/>
          </p:cNvSpPr>
          <p:nvPr/>
        </p:nvSpPr>
        <p:spPr>
          <a:xfrm>
            <a:off x="1309881" y="2027830"/>
            <a:ext cx="433320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can the amount of trash entering and exiting the waterways be monitored?</a:t>
            </a:r>
          </a:p>
          <a:p>
            <a:r>
              <a:rPr lang="en-US" dirty="0"/>
              <a:t>Work with recollect, City of Sacramento, San Francisco Estuary Institute (SFEI)</a:t>
            </a:r>
          </a:p>
        </p:txBody>
      </p:sp>
      <p:pic>
        <p:nvPicPr>
          <p:cNvPr id="1028" name="Picture 4" descr="California Lakes and Rivers Map">
            <a:extLst>
              <a:ext uri="{FF2B5EF4-FFF2-40B4-BE49-F238E27FC236}">
                <a16:creationId xmlns:a16="http://schemas.microsoft.com/office/drawing/2014/main" id="{BE4BBA42-13DD-4175-BC91-8E5EB91D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61" y="1995221"/>
            <a:ext cx="3566919" cy="394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9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695" y="512414"/>
            <a:ext cx="5071742" cy="748007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AI: Website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86887F-BBF9-4480-B0F1-2042BDB5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520" y="1878008"/>
            <a:ext cx="5830200" cy="3101983"/>
          </a:xfrm>
        </p:spPr>
        <p:txBody>
          <a:bodyPr/>
          <a:lstStyle/>
          <a:p>
            <a:r>
              <a:rPr lang="en-US" dirty="0"/>
              <a:t>Upload and image and get the result</a:t>
            </a:r>
          </a:p>
          <a:p>
            <a:r>
              <a:rPr lang="en-US" dirty="0"/>
              <a:t>Run inference and re-training in the cloud with specialized GPUs</a:t>
            </a:r>
          </a:p>
          <a:p>
            <a:r>
              <a:rPr lang="en-US" dirty="0"/>
              <a:t>Make image API available to enable Wi-Fi connected cameras to measure trash</a:t>
            </a:r>
          </a:p>
        </p:txBody>
      </p:sp>
      <p:pic>
        <p:nvPicPr>
          <p:cNvPr id="11" name="Picture 10" descr="A picture containing text, desk&#10;&#10;Description automatically generated">
            <a:extLst>
              <a:ext uri="{FF2B5EF4-FFF2-40B4-BE49-F238E27FC236}">
                <a16:creationId xmlns:a16="http://schemas.microsoft.com/office/drawing/2014/main" id="{0F02DC28-E2BC-44B1-824E-0502AE7B3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89" y="3687934"/>
            <a:ext cx="4563421" cy="2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380" y="370545"/>
            <a:ext cx="5343787" cy="787137"/>
          </a:xfrm>
        </p:spPr>
        <p:txBody>
          <a:bodyPr>
            <a:normAutofit/>
          </a:bodyPr>
          <a:lstStyle/>
          <a:p>
            <a:r>
              <a:rPr lang="en-US" dirty="0"/>
              <a:t>Tasks: Pick one or more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60" y="1367406"/>
            <a:ext cx="6126449" cy="48572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pPr lvl="1" algn="just"/>
            <a:r>
              <a:rPr lang="en-US" dirty="0"/>
              <a:t>Collecting images &amp; annotating, choosing model architecture, and training and validating the model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163 GPU Programming, 177 Data Analytics and Mining, 180 Intelligent Systems</a:t>
            </a:r>
          </a:p>
          <a:p>
            <a:pPr lvl="1"/>
            <a:endParaRPr lang="en-US" dirty="0"/>
          </a:p>
          <a:p>
            <a:r>
              <a:rPr lang="en-US" dirty="0"/>
              <a:t>Web scraping &amp; API integration: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134 Database Management Systems, 177 Data Analytics and Mining, 196w Web Programming</a:t>
            </a:r>
          </a:p>
          <a:p>
            <a:pPr lvl="1"/>
            <a:endParaRPr lang="en-US" dirty="0"/>
          </a:p>
          <a:p>
            <a:r>
              <a:rPr lang="en-US" dirty="0"/>
              <a:t>Edge or Cloud AI hardware:</a:t>
            </a:r>
          </a:p>
          <a:p>
            <a:pPr lvl="1"/>
            <a:r>
              <a:rPr lang="en-US" dirty="0"/>
              <a:t>Hardware development to deploy small, AI oriented, cameras in trash cans or along water ways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139 OS Principles, 163 GPU Programming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2906B1-0042-4E11-BDDD-BAF3C7AA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06" y="2414296"/>
            <a:ext cx="3607837" cy="2029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3667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476D-511F-42D9-A88B-118DDA1D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concerns?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B3D134D-70FA-4CDA-A276-7B5A78F4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017" y="2638425"/>
            <a:ext cx="4135966" cy="3101975"/>
          </a:xfrm>
        </p:spPr>
      </p:pic>
    </p:spTree>
    <p:extLst>
      <p:ext uri="{BB962C8B-B14F-4D97-AF65-F5344CB8AC3E}">
        <p14:creationId xmlns:p14="http://schemas.microsoft.com/office/powerpoint/2010/main" val="139372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3814"/>
            <a:ext cx="7729728" cy="941843"/>
          </a:xfrm>
        </p:spPr>
        <p:txBody>
          <a:bodyPr/>
          <a:lstStyle/>
          <a:p>
            <a:r>
              <a:rPr lang="en-US" dirty="0"/>
              <a:t>Early Trash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84" y="1437882"/>
            <a:ext cx="4474353" cy="1320800"/>
          </a:xfrm>
        </p:spPr>
        <p:txBody>
          <a:bodyPr>
            <a:normAutofit/>
          </a:bodyPr>
          <a:lstStyle/>
          <a:p>
            <a:r>
              <a:rPr lang="en-US" sz="2000" dirty="0"/>
              <a:t>An android app uses computer vision to classify trash into 6 material types on a blank background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 descr="A picture containing grass, outdoor, ground, handcart&#10;&#10;Description automatically generated">
            <a:extLst>
              <a:ext uri="{FF2B5EF4-FFF2-40B4-BE49-F238E27FC236}">
                <a16:creationId xmlns:a16="http://schemas.microsoft.com/office/drawing/2014/main" id="{7FCDD93D-7BAC-4081-AE00-3064C247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7" y="2895397"/>
            <a:ext cx="5164090" cy="32078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8004E-1D9A-4AD9-BF8B-19F74C4D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07" y="2758681"/>
            <a:ext cx="1665721" cy="35892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EC5E9D-189C-4E7D-B44E-050C0DEBBD1B}"/>
              </a:ext>
            </a:extLst>
          </p:cNvPr>
          <p:cNvSpPr txBox="1">
            <a:spLocks/>
          </p:cNvSpPr>
          <p:nvPr/>
        </p:nvSpPr>
        <p:spPr>
          <a:xfrm>
            <a:off x="5219718" y="1490892"/>
            <a:ext cx="4670902" cy="126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prototype trash cleanup robot designed to clean up trash in grassy areas showed promising results</a:t>
            </a:r>
          </a:p>
        </p:txBody>
      </p:sp>
    </p:spTree>
    <p:extLst>
      <p:ext uri="{BB962C8B-B14F-4D97-AF65-F5344CB8AC3E}">
        <p14:creationId xmlns:p14="http://schemas.microsoft.com/office/powerpoint/2010/main" val="169178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6F3-54CB-44CB-B92B-0E71E47C0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4942"/>
            <a:ext cx="7729728" cy="755780"/>
          </a:xfrm>
        </p:spPr>
        <p:txBody>
          <a:bodyPr>
            <a:normAutofit/>
          </a:bodyPr>
          <a:lstStyle/>
          <a:p>
            <a:r>
              <a:rPr lang="en-US" dirty="0"/>
              <a:t>Searching for Trash using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F88B-41F8-48B0-83A5-29DF7F31F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852" y="1488609"/>
            <a:ext cx="4305727" cy="388077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California and Bay Area coastal protection agencies are using TensorFlow trained on images from drones to search for trash </a:t>
            </a:r>
            <a:r>
              <a:rPr lang="en-US" dirty="0">
                <a:hlinkClick r:id="rId2"/>
              </a:rPr>
              <a:t>source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AB88E4-99BF-4D88-8CDA-D9C8ED7A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71" y="3522304"/>
            <a:ext cx="4181657" cy="278777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DEE943-E6DA-4F29-9112-40980E0F9EE7}"/>
              </a:ext>
            </a:extLst>
          </p:cNvPr>
          <p:cNvSpPr txBox="1">
            <a:spLocks/>
          </p:cNvSpPr>
          <p:nvPr/>
        </p:nvSpPr>
        <p:spPr>
          <a:xfrm>
            <a:off x="6373322" y="1488610"/>
            <a:ext cx="450882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“To help city planners find the best ways to filter their stormwater and stop contaminants such as trash and plastics from entering their protected wetlands and public waterways” </a:t>
            </a:r>
            <a:r>
              <a:rPr lang="en-US" dirty="0">
                <a:hlinkClick r:id="rId4"/>
              </a:rPr>
              <a:t>Hale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0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4D1F-8804-4CA2-82A3-AFE944AF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5352"/>
            <a:ext cx="7729728" cy="627475"/>
          </a:xfrm>
        </p:spPr>
        <p:txBody>
          <a:bodyPr>
            <a:normAutofit fontScale="90000"/>
          </a:bodyPr>
          <a:lstStyle/>
          <a:p>
            <a:r>
              <a:rPr lang="en-US" dirty="0"/>
              <a:t>Litter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42ACB-52F5-4139-923D-81BF9DFE4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93" y="1488613"/>
            <a:ext cx="4752265" cy="3880773"/>
          </a:xfrm>
        </p:spPr>
        <p:txBody>
          <a:bodyPr/>
          <a:lstStyle/>
          <a:p>
            <a:r>
              <a:rPr lang="en-US" dirty="0"/>
              <a:t>Scans smartphone and Mapillary images to trash with Mask RCNN, creating a physical map of where trash is located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CD47E-27E5-4864-B4FA-DCE747D3AF85}"/>
              </a:ext>
            </a:extLst>
          </p:cNvPr>
          <p:cNvGrpSpPr/>
          <p:nvPr/>
        </p:nvGrpSpPr>
        <p:grpSpPr>
          <a:xfrm>
            <a:off x="6502141" y="1285260"/>
            <a:ext cx="4066987" cy="4529631"/>
            <a:chOff x="6241409" y="1719743"/>
            <a:chExt cx="4244830" cy="480152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B674D46-2C41-4F97-B82B-D1F2904CA720}"/>
                </a:ext>
              </a:extLst>
            </p:cNvPr>
            <p:cNvSpPr txBox="1">
              <a:spLocks/>
            </p:cNvSpPr>
            <p:nvPr/>
          </p:nvSpPr>
          <p:spPr>
            <a:xfrm>
              <a:off x="6241409" y="1719743"/>
              <a:ext cx="4244830" cy="48015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dirty="0"/>
            </a:p>
          </p:txBody>
        </p:sp>
        <p:pic>
          <p:nvPicPr>
            <p:cNvPr id="6" name="Picture 5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9E6766CA-F57F-4432-A50C-C1CDF790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249" y="2269631"/>
              <a:ext cx="3973149" cy="397876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3952E90-9FDD-42DA-AEC7-D8C7D308E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3" y="2921455"/>
            <a:ext cx="3767279" cy="254774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F50759-6B94-4180-8F99-F261862BEE4D}"/>
              </a:ext>
            </a:extLst>
          </p:cNvPr>
          <p:cNvSpPr txBox="1">
            <a:spLocks/>
          </p:cNvSpPr>
          <p:nvPr/>
        </p:nvSpPr>
        <p:spPr>
          <a:xfrm>
            <a:off x="1105027" y="5560365"/>
            <a:ext cx="3843855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Mapillary image coverage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A9900-F91A-4A21-B911-213DC24E86AF}"/>
              </a:ext>
            </a:extLst>
          </p:cNvPr>
          <p:cNvSpPr txBox="1">
            <a:spLocks/>
          </p:cNvSpPr>
          <p:nvPr/>
        </p:nvSpPr>
        <p:spPr>
          <a:xfrm>
            <a:off x="6231073" y="5772717"/>
            <a:ext cx="3873552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Litter detection map</a:t>
            </a:r>
          </a:p>
        </p:txBody>
      </p:sp>
    </p:spTree>
    <p:extLst>
      <p:ext uri="{BB962C8B-B14F-4D97-AF65-F5344CB8AC3E}">
        <p14:creationId xmlns:p14="http://schemas.microsoft.com/office/powerpoint/2010/main" val="326440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329F-F6F0-4C05-9A7C-7090AF1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327" y="811763"/>
            <a:ext cx="2975346" cy="87148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7B2A-606B-4C14-A0E9-0F29D93B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888" y="1913803"/>
            <a:ext cx="6308224" cy="40401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centralized trash dataset (TACO?)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/>
              <a:t>1.5K images in TACO vs</a:t>
            </a:r>
          </a:p>
          <a:p>
            <a:pPr marL="800100" lvl="1" indent="-342900"/>
            <a:r>
              <a:rPr lang="en-US" dirty="0"/>
              <a:t>35K in SEFI drone trash detection vs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/>
              <a:t>330K images in the COCO dataset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/>
          </a:p>
          <a:p>
            <a:pPr marL="457200" indent="-285750"/>
            <a:r>
              <a:rPr lang="en-US" dirty="0"/>
              <a:t>Add localized waste management metadata</a:t>
            </a:r>
          </a:p>
          <a:p>
            <a:pPr marL="857250" lvl="1" indent="-285750"/>
            <a:r>
              <a:rPr lang="en-US" dirty="0"/>
              <a:t>Can it be integrated with the Sacramento waste wizard?</a:t>
            </a:r>
          </a:p>
          <a:p>
            <a:pPr marL="857250" lvl="1" indent="-285750"/>
            <a:endParaRPr lang="en-US" dirty="0"/>
          </a:p>
          <a:p>
            <a:pPr marL="457200" indent="-285750"/>
            <a:r>
              <a:rPr lang="en-US" dirty="0"/>
              <a:t>Translate accuracy to real world improvements</a:t>
            </a:r>
          </a:p>
          <a:p>
            <a:pPr marL="857250" lvl="1" indent="-285750"/>
            <a:r>
              <a:rPr lang="en-US" dirty="0"/>
              <a:t>Does a smart trash-can improve recycling rates?</a:t>
            </a:r>
          </a:p>
          <a:p>
            <a:pPr marL="857250" lvl="1" indent="-285750"/>
            <a:r>
              <a:rPr lang="en-US" dirty="0"/>
              <a:t>Can we measure plastic in waterways with high precision?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380" y="370545"/>
            <a:ext cx="5343787" cy="787137"/>
          </a:xfrm>
        </p:spPr>
        <p:txBody>
          <a:bodyPr>
            <a:normAutofit/>
          </a:bodyPr>
          <a:lstStyle/>
          <a:p>
            <a:r>
              <a:rPr lang="en-US" dirty="0"/>
              <a:t>Tasks: Pick one or more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60" y="1367406"/>
            <a:ext cx="6126449" cy="48572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pPr lvl="1" algn="just"/>
            <a:r>
              <a:rPr lang="en-US" dirty="0"/>
              <a:t>Collecting images &amp; annotating, choosing model architecture, and training and validating the model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163 GPU Programming, 177 Data Analytics and Mining, 180 Intelligent Systems</a:t>
            </a:r>
          </a:p>
          <a:p>
            <a:pPr lvl="1"/>
            <a:endParaRPr lang="en-US" dirty="0"/>
          </a:p>
          <a:p>
            <a:r>
              <a:rPr lang="en-US" dirty="0"/>
              <a:t>Web scraping &amp; API integration: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134 Database Management Systems, 177 Data Analytics and Mining, 196w Web Programming</a:t>
            </a:r>
          </a:p>
          <a:p>
            <a:pPr lvl="1"/>
            <a:endParaRPr lang="en-US" dirty="0"/>
          </a:p>
          <a:p>
            <a:r>
              <a:rPr lang="en-US" dirty="0"/>
              <a:t>Edge or Cloud AI hardware:</a:t>
            </a:r>
          </a:p>
          <a:p>
            <a:pPr lvl="1"/>
            <a:r>
              <a:rPr lang="en-US" dirty="0"/>
              <a:t>Hardware development to deploy small, AI oriented, cameras in trash cans or along water ways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139 OS Principles, 163 GPU Programming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2906B1-0042-4E11-BDDD-BAF3C7AA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06" y="2414296"/>
            <a:ext cx="3607837" cy="2029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168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3853"/>
            <a:ext cx="7729728" cy="710621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Dataset/Model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30" y="1505329"/>
            <a:ext cx="3533939" cy="1749017"/>
          </a:xfrm>
        </p:spPr>
        <p:txBody>
          <a:bodyPr/>
          <a:lstStyle/>
          <a:p>
            <a:r>
              <a:rPr lang="en-US" dirty="0"/>
              <a:t>Collect and upload new images, using COCO as a standard to work towards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picture containing grass, outdoor, writing implement, stationary&#10;&#10;Description automatically generated">
            <a:extLst>
              <a:ext uri="{FF2B5EF4-FFF2-40B4-BE49-F238E27FC236}">
                <a16:creationId xmlns:a16="http://schemas.microsoft.com/office/drawing/2014/main" id="{8026D738-1D5D-452E-A556-BD87B79F3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44040"/>
            <a:ext cx="4059962" cy="30449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0800FE-B475-4C4D-983C-BB0EDF99E776}"/>
              </a:ext>
            </a:extLst>
          </p:cNvPr>
          <p:cNvSpPr txBox="1">
            <a:spLocks/>
          </p:cNvSpPr>
          <p:nvPr/>
        </p:nvSpPr>
        <p:spPr>
          <a:xfrm>
            <a:off x="5574861" y="1545752"/>
            <a:ext cx="4601543" cy="174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new models these images and compare against the pre-trained model for precision and 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DEE86-3302-4CFF-95D2-BE2F95B00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19" y="2656143"/>
            <a:ext cx="2533316" cy="33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5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339" y="439726"/>
            <a:ext cx="5345321" cy="697835"/>
          </a:xfrm>
        </p:spPr>
        <p:txBody>
          <a:bodyPr>
            <a:normAutofit fontScale="90000"/>
          </a:bodyPr>
          <a:lstStyle/>
          <a:p>
            <a:r>
              <a:rPr lang="en-US" dirty="0"/>
              <a:t>Instance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577"/>
            <a:ext cx="3736046" cy="4585786"/>
          </a:xfrm>
        </p:spPr>
        <p:txBody>
          <a:bodyPr/>
          <a:lstStyle/>
          <a:p>
            <a:r>
              <a:rPr lang="en-US" dirty="0"/>
              <a:t>OpenStreetMap has a similar manual annotation method</a:t>
            </a:r>
          </a:p>
          <a:p>
            <a:pPr lvl="1"/>
            <a:r>
              <a:rPr lang="en-US" dirty="0"/>
              <a:t>Can outline ~7 buildings per minute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38157-9639-4C99-81B9-7EF6C0B8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22" y="3121161"/>
            <a:ext cx="2936521" cy="26998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B3700-A921-4E65-89F6-F6F2507E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52" y="3160573"/>
            <a:ext cx="3817210" cy="26209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86A71D-89F8-4A0C-87C4-5330FDF4692E}"/>
              </a:ext>
            </a:extLst>
          </p:cNvPr>
          <p:cNvSpPr txBox="1">
            <a:spLocks/>
          </p:cNvSpPr>
          <p:nvPr/>
        </p:nvSpPr>
        <p:spPr>
          <a:xfrm>
            <a:off x="4920085" y="1483570"/>
            <a:ext cx="4771744" cy="4585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Facebook releases Mask R-CNN based plugin that </a:t>
            </a:r>
          </a:p>
          <a:p>
            <a:pPr lvl="1"/>
            <a:r>
              <a:rPr lang="en-US" dirty="0"/>
              <a:t>Improves annotation rate to ~20 buildings per minute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5867-D8DA-4204-A3E1-74B5AE9D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568" y="307909"/>
            <a:ext cx="3864864" cy="660515"/>
          </a:xfrm>
        </p:spPr>
        <p:txBody>
          <a:bodyPr>
            <a:normAutofit fontScale="90000"/>
          </a:bodyPr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876C-AB6A-4C97-AC9E-02C191AF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87" y="1716833"/>
            <a:ext cx="4071948" cy="3880773"/>
          </a:xfrm>
        </p:spPr>
        <p:txBody>
          <a:bodyPr/>
          <a:lstStyle/>
          <a:p>
            <a:r>
              <a:rPr lang="en-US" dirty="0"/>
              <a:t>Can we use Mask R-CNN to suggest a trash outline?</a:t>
            </a:r>
          </a:p>
          <a:p>
            <a:pPr lvl="1"/>
            <a:r>
              <a:rPr lang="en-US" dirty="0"/>
              <a:t>How much does this speed up annotations and how many do we need to do for this development to pay off?</a:t>
            </a:r>
          </a:p>
          <a:p>
            <a:r>
              <a:rPr lang="en-US" dirty="0"/>
              <a:t>How to we remove 8 photo upload limit to speed up photo uploads?</a:t>
            </a:r>
          </a:p>
          <a:p>
            <a:pPr lvl="1"/>
            <a:r>
              <a:rPr lang="en-US" dirty="0"/>
              <a:t>How many total annotations will we need for 95%...99% accuracy? 10,000…100,000?</a:t>
            </a:r>
          </a:p>
          <a:p>
            <a:pPr lvl="1"/>
            <a:endParaRPr lang="en-US" dirty="0"/>
          </a:p>
        </p:txBody>
      </p:sp>
      <p:pic>
        <p:nvPicPr>
          <p:cNvPr id="4" name="annotating">
            <a:hlinkClick r:id="" action="ppaction://media"/>
            <a:extLst>
              <a:ext uri="{FF2B5EF4-FFF2-40B4-BE49-F238E27FC236}">
                <a16:creationId xmlns:a16="http://schemas.microsoft.com/office/drawing/2014/main" id="{75796E21-E469-4D64-89C3-8B3C1645C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1952" y="1716833"/>
            <a:ext cx="3865431" cy="4327198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2532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435</TotalTime>
  <Words>858</Words>
  <Application>Microsoft Office PowerPoint</Application>
  <PresentationFormat>Widescreen</PresentationFormat>
  <Paragraphs>91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Gill Sans MT</vt:lpstr>
      <vt:lpstr>Wingdings 3</vt:lpstr>
      <vt:lpstr>Parcel</vt:lpstr>
      <vt:lpstr>Senior Project Overview</vt:lpstr>
      <vt:lpstr>Early Trash Detection</vt:lpstr>
      <vt:lpstr>Searching for Trash using Drones</vt:lpstr>
      <vt:lpstr>Litter Detection</vt:lpstr>
      <vt:lpstr>Problems</vt:lpstr>
      <vt:lpstr>Tasks: Pick one or more </vt:lpstr>
      <vt:lpstr>Dataset/Model Improvement</vt:lpstr>
      <vt:lpstr>Instance Segmentation</vt:lpstr>
      <vt:lpstr>Annotations</vt:lpstr>
      <vt:lpstr>Waste Wizard</vt:lpstr>
      <vt:lpstr>Waste Wizard</vt:lpstr>
      <vt:lpstr>EDGE AI computing</vt:lpstr>
      <vt:lpstr>EDGE AI: Smart Can</vt:lpstr>
      <vt:lpstr>The Big Picture:  Composting  &amp; Recycling</vt:lpstr>
      <vt:lpstr>Measuring plastic in Waterways</vt:lpstr>
      <vt:lpstr>CLOUD AI: Website</vt:lpstr>
      <vt:lpstr>Tasks: Pick one or more </vt:lpstr>
      <vt:lpstr>Questions and concerns?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 Overview</dc:title>
  <dc:creator>Hernandez, Julian</dc:creator>
  <cp:lastModifiedBy>Hernandez, Julian</cp:lastModifiedBy>
  <cp:revision>10</cp:revision>
  <dcterms:created xsi:type="dcterms:W3CDTF">2022-09-09T16:10:08Z</dcterms:created>
  <dcterms:modified xsi:type="dcterms:W3CDTF">2022-09-12T18:10:48Z</dcterms:modified>
</cp:coreProperties>
</file>